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9" r:id="rId4"/>
    <p:sldId id="260" r:id="rId5"/>
    <p:sldId id="258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47" autoAdjust="0"/>
    <p:restoredTop sz="9466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361C26-B2AB-4DE0-8D7E-42BC52A0A410}" type="datetimeFigureOut">
              <a:rPr lang="cs-CZ" smtClean="0"/>
              <a:pPr/>
              <a:t>1.2.2011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BA850-28EB-44FE-8A29-11CC9351C8E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52E34-799C-461A-A5CB-1B44F543E9C6}" type="datetimeFigureOut">
              <a:rPr lang="cs-CZ" smtClean="0"/>
              <a:pPr/>
              <a:t>1.2.2011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8ACF6A-53E9-4AAD-AC33-E1553AAE1A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52E34-799C-461A-A5CB-1B44F543E9C6}" type="datetimeFigureOut">
              <a:rPr lang="cs-CZ" smtClean="0"/>
              <a:pPr/>
              <a:t>1.2.2011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CF6A-53E9-4AAD-AC33-E1553AAE1A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52E34-799C-461A-A5CB-1B44F543E9C6}" type="datetimeFigureOut">
              <a:rPr lang="cs-CZ" smtClean="0"/>
              <a:pPr/>
              <a:t>1.2.2011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CF6A-53E9-4AAD-AC33-E1553AAE1A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BF52E34-799C-461A-A5CB-1B44F543E9C6}" type="datetimeFigureOut">
              <a:rPr lang="cs-CZ" smtClean="0"/>
              <a:pPr/>
              <a:t>1.2.2011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F8ACF6A-53E9-4AAD-AC33-E1553AAE1A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52E34-799C-461A-A5CB-1B44F543E9C6}" type="datetimeFigureOut">
              <a:rPr lang="cs-CZ" smtClean="0"/>
              <a:pPr/>
              <a:t>1.2.2011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CF6A-53E9-4AAD-AC33-E1553AAE1A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52E34-799C-461A-A5CB-1B44F543E9C6}" type="datetimeFigureOut">
              <a:rPr lang="cs-CZ" smtClean="0"/>
              <a:pPr/>
              <a:t>1.2.2011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CF6A-53E9-4AAD-AC33-E1553AAE1A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CF6A-53E9-4AAD-AC33-E1553AAE1A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52E34-799C-461A-A5CB-1B44F543E9C6}" type="datetimeFigureOut">
              <a:rPr lang="cs-CZ" smtClean="0"/>
              <a:pPr/>
              <a:t>1.2.2011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52E34-799C-461A-A5CB-1B44F543E9C6}" type="datetimeFigureOut">
              <a:rPr lang="cs-CZ" smtClean="0"/>
              <a:pPr/>
              <a:t>1.2.2011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CF6A-53E9-4AAD-AC33-E1553AAE1A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52E34-799C-461A-A5CB-1B44F543E9C6}" type="datetimeFigureOut">
              <a:rPr lang="cs-CZ" smtClean="0"/>
              <a:pPr/>
              <a:t>1.2.2011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CF6A-53E9-4AAD-AC33-E1553AAE1A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BF52E34-799C-461A-A5CB-1B44F543E9C6}" type="datetimeFigureOut">
              <a:rPr lang="cs-CZ" smtClean="0"/>
              <a:pPr/>
              <a:t>1.2.2011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F8ACF6A-53E9-4AAD-AC33-E1553AAE1A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52E34-799C-461A-A5CB-1B44F543E9C6}" type="datetimeFigureOut">
              <a:rPr lang="cs-CZ" smtClean="0"/>
              <a:pPr/>
              <a:t>1.2.2011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8ACF6A-53E9-4AAD-AC33-E1553AAE1A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BF52E34-799C-461A-A5CB-1B44F543E9C6}" type="datetimeFigureOut">
              <a:rPr lang="cs-CZ" smtClean="0"/>
              <a:pPr/>
              <a:t>1.2.2011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F8ACF6A-53E9-4AAD-AC33-E1553AAE1A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13" Type="http://schemas.openxmlformats.org/officeDocument/2006/relationships/slide" Target="slide11.xml"/><Relationship Id="rId18" Type="http://schemas.openxmlformats.org/officeDocument/2006/relationships/slide" Target="slide6.xml"/><Relationship Id="rId3" Type="http://schemas.openxmlformats.org/officeDocument/2006/relationships/slide" Target="slide9.xml"/><Relationship Id="rId7" Type="http://schemas.openxmlformats.org/officeDocument/2006/relationships/slide" Target="slide8.xml"/><Relationship Id="rId12" Type="http://schemas.openxmlformats.org/officeDocument/2006/relationships/slide" Target="slide12.xml"/><Relationship Id="rId17" Type="http://schemas.openxmlformats.org/officeDocument/2006/relationships/slide" Target="slide18.xml"/><Relationship Id="rId2" Type="http://schemas.openxmlformats.org/officeDocument/2006/relationships/slide" Target="slide5.xml"/><Relationship Id="rId16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9.xml"/><Relationship Id="rId5" Type="http://schemas.openxmlformats.org/officeDocument/2006/relationships/slide" Target="slide10.xml"/><Relationship Id="rId15" Type="http://schemas.openxmlformats.org/officeDocument/2006/relationships/slide" Target="slide14.xml"/><Relationship Id="rId10" Type="http://schemas.openxmlformats.org/officeDocument/2006/relationships/slide" Target="slide16.xml"/><Relationship Id="rId4" Type="http://schemas.openxmlformats.org/officeDocument/2006/relationships/slide" Target="slide22.xml"/><Relationship Id="rId9" Type="http://schemas.openxmlformats.org/officeDocument/2006/relationships/slide" Target="slide13.xml"/><Relationship Id="rId14" Type="http://schemas.openxmlformats.org/officeDocument/2006/relationships/slide" Target="slide2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5720" y="5715016"/>
            <a:ext cx="2000232" cy="714380"/>
          </a:xfrm>
        </p:spPr>
        <p:txBody>
          <a:bodyPr>
            <a:normAutofit/>
          </a:bodyPr>
          <a:lstStyle/>
          <a:p>
            <a:r>
              <a:rPr lang="cs-CZ" sz="1200" dirty="0" smtClean="0"/>
              <a:t>Jiří Šťastný</a:t>
            </a:r>
          </a:p>
          <a:p>
            <a:r>
              <a:rPr lang="cs-CZ" sz="1200" dirty="0" smtClean="0"/>
              <a:t>8.A</a:t>
            </a:r>
            <a:endParaRPr lang="cs-CZ" sz="12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857232"/>
            <a:ext cx="7772400" cy="1470025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cs-CZ" sz="12000" b="1" cap="all" dirty="0" smtClean="0">
                <a:ln/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RISKUJ</a:t>
            </a:r>
            <a:endParaRPr lang="cs-CZ" sz="12000" b="1" cap="all" dirty="0">
              <a:ln/>
              <a:solidFill>
                <a:schemeClr val="tx2">
                  <a:lumMod val="60000"/>
                  <a:lumOff val="4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357422" y="2857496"/>
            <a:ext cx="4572032" cy="128588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Historie</a:t>
            </a:r>
          </a:p>
          <a:p>
            <a:pPr algn="ctr"/>
            <a:r>
              <a:rPr lang="cs-CZ" sz="20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Novověk</a:t>
            </a:r>
            <a:endParaRPr lang="cs-CZ" sz="2000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dirty="0" smtClean="0"/>
              <a:t>Ludvík XIV. měl velmi schopného ministra financí který se jmenoval …</a:t>
            </a:r>
            <a:endParaRPr lang="cs-CZ" sz="2400" dirty="0"/>
          </a:p>
        </p:txBody>
      </p:sp>
      <p:sp>
        <p:nvSpPr>
          <p:cNvPr id="3" name="TextovéPole 2">
            <a:hlinkClick r:id="rId2" action="ppaction://hlinksldjump"/>
          </p:cNvPr>
          <p:cNvSpPr txBox="1"/>
          <p:nvPr/>
        </p:nvSpPr>
        <p:spPr>
          <a:xfrm>
            <a:off x="714348" y="2143116"/>
            <a:ext cx="4429156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A) J. B. </a:t>
            </a:r>
            <a:r>
              <a:rPr lang="cs-CZ" dirty="0" err="1" smtClean="0"/>
              <a:t>Colbert</a:t>
            </a:r>
            <a:endParaRPr lang="cs-CZ" dirty="0"/>
          </a:p>
        </p:txBody>
      </p:sp>
      <p:sp>
        <p:nvSpPr>
          <p:cNvPr id="4" name="TextovéPole 3">
            <a:hlinkClick r:id="rId3" action="ppaction://hlinksldjump"/>
          </p:cNvPr>
          <p:cNvSpPr txBox="1"/>
          <p:nvPr/>
        </p:nvSpPr>
        <p:spPr>
          <a:xfrm>
            <a:off x="714348" y="3000372"/>
            <a:ext cx="4429156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B) </a:t>
            </a:r>
            <a:r>
              <a:rPr lang="cs-CZ" dirty="0" err="1" smtClean="0"/>
              <a:t>George</a:t>
            </a:r>
            <a:r>
              <a:rPr lang="cs-CZ" dirty="0" smtClean="0"/>
              <a:t> Washington</a:t>
            </a:r>
            <a:endParaRPr lang="cs-CZ" dirty="0"/>
          </a:p>
        </p:txBody>
      </p:sp>
      <p:sp>
        <p:nvSpPr>
          <p:cNvPr id="5" name="TextovéPole 4">
            <a:hlinkClick r:id="rId3" action="ppaction://hlinksldjump"/>
          </p:cNvPr>
          <p:cNvSpPr txBox="1"/>
          <p:nvPr/>
        </p:nvSpPr>
        <p:spPr>
          <a:xfrm>
            <a:off x="714348" y="3929066"/>
            <a:ext cx="4429156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C) Diderot</a:t>
            </a:r>
            <a:endParaRPr lang="cs-CZ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dirty="0" smtClean="0"/>
              <a:t>Car  Michal (první Romanovec)  uzavřel  mír  s  dvěma  státy  za  cenu  ztráty území u  Baltského  moře.  S  kterými  státy  uzavřel  car  Michal  mírovou  smlouvu   </a:t>
            </a:r>
            <a:endParaRPr lang="cs-CZ" sz="2400" dirty="0"/>
          </a:p>
        </p:txBody>
      </p:sp>
      <p:sp>
        <p:nvSpPr>
          <p:cNvPr id="3" name="TextovéPole 2">
            <a:hlinkClick r:id="rId2" action="ppaction://hlinksldjump"/>
          </p:cNvPr>
          <p:cNvSpPr txBox="1"/>
          <p:nvPr/>
        </p:nvSpPr>
        <p:spPr>
          <a:xfrm>
            <a:off x="714348" y="2500306"/>
            <a:ext cx="5429288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A)  Prusko  a  Habsburská  monarchie</a:t>
            </a:r>
            <a:endParaRPr lang="cs-CZ" dirty="0"/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714348" y="3357562"/>
            <a:ext cx="5429288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B)  USA A Kanada</a:t>
            </a:r>
            <a:endParaRPr lang="cs-CZ" dirty="0"/>
          </a:p>
        </p:txBody>
      </p:sp>
      <p:sp>
        <p:nvSpPr>
          <p:cNvPr id="5" name="TextovéPole 4">
            <a:hlinkClick r:id="rId3" action="ppaction://hlinksldjump"/>
          </p:cNvPr>
          <p:cNvSpPr txBox="1"/>
          <p:nvPr/>
        </p:nvSpPr>
        <p:spPr>
          <a:xfrm>
            <a:off x="714348" y="4286256"/>
            <a:ext cx="5429288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C)  Polsko a Švédsko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dirty="0" smtClean="0"/>
              <a:t>Za  vlády  Marie  Terezie  se  odehrávalo  jedno  tzv.  SELSKÉ POVSTÁNÍ. Kdo toto  povstání  vedl.</a:t>
            </a:r>
            <a:endParaRPr lang="cs-CZ" sz="2400" dirty="0"/>
          </a:p>
        </p:txBody>
      </p:sp>
      <p:sp>
        <p:nvSpPr>
          <p:cNvPr id="3" name="TextovéPole 2">
            <a:hlinkClick r:id="rId2" action="ppaction://hlinksldjump"/>
          </p:cNvPr>
          <p:cNvSpPr txBox="1"/>
          <p:nvPr/>
        </p:nvSpPr>
        <p:spPr>
          <a:xfrm>
            <a:off x="928662" y="2000240"/>
            <a:ext cx="4429156" cy="369332"/>
          </a:xfrm>
          <a:prstGeom prst="rect">
            <a:avLst/>
          </a:prstGeom>
          <a:solidFill>
            <a:schemeClr val="tx2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A) </a:t>
            </a:r>
            <a:r>
              <a:rPr lang="cs-CZ" dirty="0" err="1" smtClean="0"/>
              <a:t>Voltaire</a:t>
            </a:r>
            <a:endParaRPr lang="cs-CZ" dirty="0"/>
          </a:p>
        </p:txBody>
      </p:sp>
      <p:sp>
        <p:nvSpPr>
          <p:cNvPr id="4" name="TextovéPole 3">
            <a:hlinkClick r:id="rId3" action="ppaction://hlinksldjump"/>
          </p:cNvPr>
          <p:cNvSpPr txBox="1"/>
          <p:nvPr/>
        </p:nvSpPr>
        <p:spPr>
          <a:xfrm>
            <a:off x="928662" y="2928934"/>
            <a:ext cx="4429156" cy="369332"/>
          </a:xfrm>
          <a:prstGeom prst="rect">
            <a:avLst/>
          </a:prstGeom>
          <a:solidFill>
            <a:schemeClr val="tx2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B) Antonín Nývlt ze </a:t>
            </a:r>
            <a:r>
              <a:rPr lang="cs-CZ" dirty="0" err="1" smtClean="0"/>
              <a:t>Rtyně</a:t>
            </a:r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5" name="TextovéPole 4">
            <a:hlinkClick r:id="rId2" action="ppaction://hlinksldjump"/>
          </p:cNvPr>
          <p:cNvSpPr txBox="1"/>
          <p:nvPr/>
        </p:nvSpPr>
        <p:spPr>
          <a:xfrm>
            <a:off x="928662" y="3857628"/>
            <a:ext cx="4429156" cy="369332"/>
          </a:xfrm>
          <a:prstGeom prst="rect">
            <a:avLst/>
          </a:prstGeom>
          <a:solidFill>
            <a:schemeClr val="tx2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C) Jan </a:t>
            </a:r>
            <a:r>
              <a:rPr lang="cs-CZ" dirty="0" err="1" smtClean="0"/>
              <a:t>Viflek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dirty="0" smtClean="0"/>
              <a:t>Za  vlády  Marie  Terezie  se  odehrávalo  jedno  tzv.  SELSKÉ POVSTÁNÍ. Kdy toto  povstání  vedl.</a:t>
            </a:r>
            <a:endParaRPr lang="cs-CZ" sz="2400" dirty="0"/>
          </a:p>
        </p:txBody>
      </p:sp>
      <p:sp>
        <p:nvSpPr>
          <p:cNvPr id="5" name="TextovéPole 4">
            <a:hlinkClick r:id="rId2" action="ppaction://hlinksldjump"/>
          </p:cNvPr>
          <p:cNvSpPr txBox="1"/>
          <p:nvPr/>
        </p:nvSpPr>
        <p:spPr>
          <a:xfrm>
            <a:off x="928662" y="1928802"/>
            <a:ext cx="3643338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A)  1775</a:t>
            </a:r>
            <a:endParaRPr lang="cs-CZ" dirty="0"/>
          </a:p>
        </p:txBody>
      </p:sp>
      <p:sp>
        <p:nvSpPr>
          <p:cNvPr id="6" name="TextovéPole 5">
            <a:hlinkClick r:id="rId3" action="ppaction://hlinksldjump"/>
          </p:cNvPr>
          <p:cNvSpPr txBox="1"/>
          <p:nvPr/>
        </p:nvSpPr>
        <p:spPr>
          <a:xfrm>
            <a:off x="928662" y="2928934"/>
            <a:ext cx="3643338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B) 1774</a:t>
            </a:r>
            <a:endParaRPr lang="cs-CZ" dirty="0"/>
          </a:p>
        </p:txBody>
      </p:sp>
      <p:sp>
        <p:nvSpPr>
          <p:cNvPr id="7" name="TextovéPole 6">
            <a:hlinkClick r:id="rId3" action="ppaction://hlinksldjump"/>
          </p:cNvPr>
          <p:cNvSpPr txBox="1"/>
          <p:nvPr/>
        </p:nvSpPr>
        <p:spPr>
          <a:xfrm>
            <a:off x="928662" y="4000504"/>
            <a:ext cx="3643338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C) 1780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dirty="0" smtClean="0"/>
              <a:t>Marie  Terezie  zavedla  nové  papírové  peníze. Jak  se  jmenují.</a:t>
            </a:r>
            <a:endParaRPr lang="cs-CZ" sz="2400" dirty="0"/>
          </a:p>
        </p:txBody>
      </p:sp>
      <p:sp>
        <p:nvSpPr>
          <p:cNvPr id="3" name="TextovéPole 2">
            <a:hlinkClick r:id="rId2" action="ppaction://hlinksldjump"/>
          </p:cNvPr>
          <p:cNvSpPr txBox="1"/>
          <p:nvPr/>
        </p:nvSpPr>
        <p:spPr>
          <a:xfrm>
            <a:off x="714348" y="2000240"/>
            <a:ext cx="4286280" cy="36933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A) Groše</a:t>
            </a:r>
            <a:endParaRPr lang="cs-CZ" dirty="0"/>
          </a:p>
        </p:txBody>
      </p:sp>
      <p:sp>
        <p:nvSpPr>
          <p:cNvPr id="4" name="TextovéPole 3">
            <a:hlinkClick r:id="rId3" action="ppaction://hlinksldjump"/>
          </p:cNvPr>
          <p:cNvSpPr txBox="1"/>
          <p:nvPr/>
        </p:nvSpPr>
        <p:spPr>
          <a:xfrm>
            <a:off x="714348" y="3786190"/>
            <a:ext cx="4286280" cy="36933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C) Bankocetle</a:t>
            </a:r>
            <a:endParaRPr lang="cs-CZ" dirty="0"/>
          </a:p>
        </p:txBody>
      </p:sp>
      <p:sp>
        <p:nvSpPr>
          <p:cNvPr id="5" name="TextovéPole 4">
            <a:hlinkClick r:id="rId2" action="ppaction://hlinksldjump"/>
          </p:cNvPr>
          <p:cNvSpPr txBox="1"/>
          <p:nvPr/>
        </p:nvSpPr>
        <p:spPr>
          <a:xfrm>
            <a:off x="714348" y="2857496"/>
            <a:ext cx="4286280" cy="36933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B) Rakouská  kuna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dirty="0" smtClean="0"/>
              <a:t>Marie  Terezie  zavedla  povinou  školní  docházku</a:t>
            </a:r>
            <a:r>
              <a:rPr lang="cs-CZ" sz="2400" dirty="0" smtClean="0"/>
              <a:t>. V kterém roce?  </a:t>
            </a:r>
            <a:endParaRPr lang="cs-CZ" sz="2400" dirty="0"/>
          </a:p>
        </p:txBody>
      </p:sp>
      <p:sp>
        <p:nvSpPr>
          <p:cNvPr id="3" name="TextovéPole 2">
            <a:hlinkClick r:id="rId2" action="ppaction://hlinksldjump"/>
          </p:cNvPr>
          <p:cNvSpPr txBox="1"/>
          <p:nvPr/>
        </p:nvSpPr>
        <p:spPr>
          <a:xfrm>
            <a:off x="642910" y="2071678"/>
            <a:ext cx="4357718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A) 1764</a:t>
            </a:r>
            <a:endParaRPr lang="cs-CZ" dirty="0"/>
          </a:p>
        </p:txBody>
      </p:sp>
      <p:sp>
        <p:nvSpPr>
          <p:cNvPr id="4" name="TextovéPole 3">
            <a:hlinkClick r:id="rId3" action="ppaction://hlinksldjump"/>
          </p:cNvPr>
          <p:cNvSpPr txBox="1"/>
          <p:nvPr/>
        </p:nvSpPr>
        <p:spPr>
          <a:xfrm>
            <a:off x="642910" y="2928934"/>
            <a:ext cx="4357718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B) 1774</a:t>
            </a:r>
            <a:endParaRPr lang="cs-CZ" dirty="0"/>
          </a:p>
        </p:txBody>
      </p:sp>
      <p:sp>
        <p:nvSpPr>
          <p:cNvPr id="5" name="TextovéPole 4">
            <a:hlinkClick r:id="rId2" action="ppaction://hlinksldjump"/>
          </p:cNvPr>
          <p:cNvSpPr txBox="1"/>
          <p:nvPr/>
        </p:nvSpPr>
        <p:spPr>
          <a:xfrm>
            <a:off x="642910" y="3786190"/>
            <a:ext cx="4357718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C) 1784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dirty="0" smtClean="0"/>
              <a:t>Za vlády Kateřiny II. Žil jeden z největších vědců té doby. Jak se jmenoval.</a:t>
            </a:r>
            <a:endParaRPr lang="cs-CZ" sz="2400" dirty="0"/>
          </a:p>
        </p:txBody>
      </p:sp>
      <p:sp>
        <p:nvSpPr>
          <p:cNvPr id="3" name="TextovéPole 2">
            <a:hlinkClick r:id="rId2" action="ppaction://hlinksldjump"/>
          </p:cNvPr>
          <p:cNvSpPr txBox="1"/>
          <p:nvPr/>
        </p:nvSpPr>
        <p:spPr>
          <a:xfrm>
            <a:off x="500034" y="1928802"/>
            <a:ext cx="3500462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A) </a:t>
            </a:r>
            <a:r>
              <a:rPr lang="cs-CZ" dirty="0" err="1" smtClean="0"/>
              <a:t>Lomonosov</a:t>
            </a:r>
            <a:endParaRPr lang="cs-CZ" dirty="0"/>
          </a:p>
        </p:txBody>
      </p:sp>
      <p:sp>
        <p:nvSpPr>
          <p:cNvPr id="4" name="TextovéPole 3">
            <a:hlinkClick r:id="rId3" action="ppaction://hlinksldjump"/>
          </p:cNvPr>
          <p:cNvSpPr txBox="1"/>
          <p:nvPr/>
        </p:nvSpPr>
        <p:spPr>
          <a:xfrm>
            <a:off x="500034" y="2786058"/>
            <a:ext cx="3500462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B) </a:t>
            </a:r>
            <a:r>
              <a:rPr lang="cs-CZ" dirty="0" err="1" smtClean="0"/>
              <a:t>Lavoisier</a:t>
            </a:r>
            <a:endParaRPr lang="cs-CZ" dirty="0"/>
          </a:p>
        </p:txBody>
      </p:sp>
      <p:sp>
        <p:nvSpPr>
          <p:cNvPr id="5" name="TextovéPole 4">
            <a:hlinkClick r:id="rId3" action="ppaction://hlinksldjump"/>
          </p:cNvPr>
          <p:cNvSpPr txBox="1"/>
          <p:nvPr/>
        </p:nvSpPr>
        <p:spPr>
          <a:xfrm>
            <a:off x="500034" y="3643314"/>
            <a:ext cx="3429024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C) Oleg</a:t>
            </a:r>
            <a:endParaRPr lang="cs-CZ" dirty="0"/>
          </a:p>
        </p:txBody>
      </p:sp>
    </p:spTree>
  </p:cSld>
  <p:clrMapOvr>
    <a:masterClrMapping/>
  </p:clrMapOvr>
  <p:transition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dirty="0" smtClean="0"/>
              <a:t>Kateřina II. Bojovala proti Tatarům a Turkům. Jakou část země získala.</a:t>
            </a:r>
            <a:endParaRPr lang="cs-CZ" sz="2400" dirty="0"/>
          </a:p>
        </p:txBody>
      </p:sp>
      <p:sp>
        <p:nvSpPr>
          <p:cNvPr id="3" name="TextovéPole 2">
            <a:hlinkClick r:id="rId2" action="ppaction://hlinksldjump"/>
          </p:cNvPr>
          <p:cNvSpPr txBox="1"/>
          <p:nvPr/>
        </p:nvSpPr>
        <p:spPr>
          <a:xfrm>
            <a:off x="500034" y="1785926"/>
            <a:ext cx="3857652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A) Okolí Baltského moře</a:t>
            </a:r>
            <a:endParaRPr lang="cs-CZ" dirty="0"/>
          </a:p>
        </p:txBody>
      </p:sp>
      <p:sp>
        <p:nvSpPr>
          <p:cNvPr id="4" name="TextovéPole 3">
            <a:hlinkClick r:id="rId3" action="ppaction://hlinksldjump"/>
          </p:cNvPr>
          <p:cNvSpPr txBox="1"/>
          <p:nvPr/>
        </p:nvSpPr>
        <p:spPr>
          <a:xfrm>
            <a:off x="500034" y="2857496"/>
            <a:ext cx="3857652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B) Černomoří</a:t>
            </a:r>
            <a:endParaRPr lang="cs-CZ" dirty="0"/>
          </a:p>
        </p:txBody>
      </p:sp>
      <p:sp>
        <p:nvSpPr>
          <p:cNvPr id="5" name="TextovéPole 4">
            <a:hlinkClick r:id="rId2" action="ppaction://hlinksldjump"/>
          </p:cNvPr>
          <p:cNvSpPr txBox="1"/>
          <p:nvPr/>
        </p:nvSpPr>
        <p:spPr>
          <a:xfrm>
            <a:off x="571472" y="3929066"/>
            <a:ext cx="3786214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D) Aljaška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dirty="0" smtClean="0"/>
              <a:t>Jaká definice je pro poddané  v Rusku nejsprávnější za vlády Kateřiny II.</a:t>
            </a:r>
            <a:endParaRPr lang="cs-CZ" sz="2400" dirty="0"/>
          </a:p>
        </p:txBody>
      </p:sp>
      <p:sp>
        <p:nvSpPr>
          <p:cNvPr id="3" name="TextovéPole 2">
            <a:hlinkClick r:id="rId2" action="ppaction://hlinksldjump"/>
          </p:cNvPr>
          <p:cNvSpPr txBox="1"/>
          <p:nvPr/>
        </p:nvSpPr>
        <p:spPr>
          <a:xfrm>
            <a:off x="785786" y="1857364"/>
            <a:ext cx="571504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A) Byli svobodní</a:t>
            </a:r>
            <a:endParaRPr lang="cs-CZ" dirty="0"/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785786" y="2786058"/>
            <a:ext cx="571504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B) Museli platit dávky ale nepracovali na panském poli</a:t>
            </a:r>
            <a:endParaRPr lang="cs-CZ" dirty="0"/>
          </a:p>
        </p:txBody>
      </p:sp>
      <p:sp>
        <p:nvSpPr>
          <p:cNvPr id="5" name="TextovéPole 4">
            <a:hlinkClick r:id="rId3" action="ppaction://hlinksldjump"/>
          </p:cNvPr>
          <p:cNvSpPr txBox="1"/>
          <p:nvPr/>
        </p:nvSpPr>
        <p:spPr>
          <a:xfrm>
            <a:off x="785786" y="3786190"/>
            <a:ext cx="571504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C) Bylo s nimi zacházeno jako s otroky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dirty="0" smtClean="0"/>
              <a:t>Ludvík XV. Měl velmi známou milenku</a:t>
            </a:r>
            <a:endParaRPr lang="cs-CZ" sz="2400" dirty="0"/>
          </a:p>
        </p:txBody>
      </p:sp>
      <p:sp>
        <p:nvSpPr>
          <p:cNvPr id="3" name="TextovéPole 2">
            <a:hlinkClick r:id="rId2" action="ppaction://hlinksldjump"/>
          </p:cNvPr>
          <p:cNvSpPr txBox="1"/>
          <p:nvPr/>
        </p:nvSpPr>
        <p:spPr>
          <a:xfrm>
            <a:off x="857224" y="2143116"/>
            <a:ext cx="4572032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A) </a:t>
            </a:r>
            <a:r>
              <a:rPr lang="cs-CZ" dirty="0" err="1" smtClean="0"/>
              <a:t>Desiré</a:t>
            </a:r>
            <a:endParaRPr lang="cs-CZ" dirty="0"/>
          </a:p>
        </p:txBody>
      </p:sp>
      <p:sp>
        <p:nvSpPr>
          <p:cNvPr id="4" name="TextovéPole 3">
            <a:hlinkClick r:id="rId3" action="ppaction://hlinksldjump"/>
          </p:cNvPr>
          <p:cNvSpPr txBox="1"/>
          <p:nvPr/>
        </p:nvSpPr>
        <p:spPr>
          <a:xfrm>
            <a:off x="857224" y="3071810"/>
            <a:ext cx="4572032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B) </a:t>
            </a:r>
            <a:r>
              <a:rPr lang="cs-CZ" dirty="0" err="1" smtClean="0"/>
              <a:t>Pompadoure</a:t>
            </a:r>
            <a:endParaRPr lang="cs-CZ" dirty="0"/>
          </a:p>
        </p:txBody>
      </p:sp>
      <p:sp>
        <p:nvSpPr>
          <p:cNvPr id="5" name="TextovéPole 4">
            <a:hlinkClick r:id="rId2" action="ppaction://hlinksldjump"/>
          </p:cNvPr>
          <p:cNvSpPr txBox="1"/>
          <p:nvPr/>
        </p:nvSpPr>
        <p:spPr>
          <a:xfrm>
            <a:off x="857224" y="4071942"/>
            <a:ext cx="4572032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C) Marie Terezie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785786" y="571480"/>
            <a:ext cx="1928826" cy="52322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  <a:latin typeface="Matura MT Script Capitals" pitchFamily="66" charset="0"/>
              </a:rPr>
              <a:t>Anglie</a:t>
            </a:r>
            <a:endParaRPr lang="cs-CZ" sz="2800" dirty="0">
              <a:solidFill>
                <a:schemeClr val="accent6">
                  <a:lumMod val="75000"/>
                </a:schemeClr>
              </a:solidFill>
              <a:latin typeface="Matura MT Script Capitals" pitchFamily="66" charset="0"/>
            </a:endParaRPr>
          </a:p>
        </p:txBody>
      </p:sp>
      <p:sp>
        <p:nvSpPr>
          <p:cNvPr id="8" name="TextovéPole 7">
            <a:hlinkClick r:id="rId2" action="ppaction://hlinksldjump"/>
          </p:cNvPr>
          <p:cNvSpPr txBox="1"/>
          <p:nvPr/>
        </p:nvSpPr>
        <p:spPr>
          <a:xfrm>
            <a:off x="785786" y="1142984"/>
            <a:ext cx="1928826" cy="52322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  <a:latin typeface="Matura MT Script Capitals" pitchFamily="66" charset="0"/>
              </a:rPr>
              <a:t>1000</a:t>
            </a:r>
            <a:endParaRPr lang="cs-CZ" sz="2800" dirty="0">
              <a:solidFill>
                <a:schemeClr val="accent6">
                  <a:lumMod val="75000"/>
                </a:schemeClr>
              </a:solidFill>
              <a:latin typeface="Matura MT Script Capitals" pitchFamily="66" charset="0"/>
            </a:endParaRPr>
          </a:p>
        </p:txBody>
      </p:sp>
      <p:sp>
        <p:nvSpPr>
          <p:cNvPr id="9" name="TextovéPole 8">
            <a:hlinkClick r:id="rId3" action="ppaction://hlinksldjump"/>
          </p:cNvPr>
          <p:cNvSpPr txBox="1"/>
          <p:nvPr/>
        </p:nvSpPr>
        <p:spPr>
          <a:xfrm>
            <a:off x="785786" y="1714488"/>
            <a:ext cx="1928826" cy="52322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  <a:latin typeface="Matura MT Script Capitals" pitchFamily="66" charset="0"/>
              </a:rPr>
              <a:t>2000</a:t>
            </a:r>
            <a:endParaRPr lang="cs-CZ" sz="2800" dirty="0">
              <a:solidFill>
                <a:schemeClr val="accent6">
                  <a:lumMod val="75000"/>
                </a:schemeClr>
              </a:solidFill>
              <a:latin typeface="Matura MT Script Capitals" pitchFamily="66" charset="0"/>
            </a:endParaRPr>
          </a:p>
        </p:txBody>
      </p:sp>
      <p:sp>
        <p:nvSpPr>
          <p:cNvPr id="10" name="TextovéPole 9">
            <a:hlinkClick r:id="rId4" action="ppaction://hlinksldjump"/>
          </p:cNvPr>
          <p:cNvSpPr txBox="1"/>
          <p:nvPr/>
        </p:nvSpPr>
        <p:spPr>
          <a:xfrm>
            <a:off x="785786" y="2285992"/>
            <a:ext cx="1928826" cy="52322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  <a:latin typeface="Matura MT Script Capitals" pitchFamily="66" charset="0"/>
              </a:rPr>
              <a:t>3000</a:t>
            </a:r>
            <a:endParaRPr lang="cs-CZ" sz="2800" dirty="0">
              <a:solidFill>
                <a:schemeClr val="accent6">
                  <a:lumMod val="75000"/>
                </a:schemeClr>
              </a:solidFill>
              <a:latin typeface="Matura MT Script Capitals" pitchFamily="66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85786" y="2857496"/>
            <a:ext cx="1928826" cy="52322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  <a:latin typeface="Matura MT Script Capitals" pitchFamily="66" charset="0"/>
              </a:rPr>
              <a:t>4000</a:t>
            </a:r>
            <a:endParaRPr lang="cs-CZ" sz="2800" dirty="0">
              <a:solidFill>
                <a:schemeClr val="accent6">
                  <a:lumMod val="75000"/>
                </a:schemeClr>
              </a:solidFill>
              <a:latin typeface="Matura MT Script Capitals" pitchFamily="66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85786" y="3429000"/>
            <a:ext cx="1928826" cy="52322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  <a:latin typeface="Matura MT Script Capitals" pitchFamily="66" charset="0"/>
              </a:rPr>
              <a:t>5000</a:t>
            </a:r>
            <a:endParaRPr lang="cs-CZ" sz="2800" dirty="0">
              <a:solidFill>
                <a:schemeClr val="accent6">
                  <a:lumMod val="75000"/>
                </a:schemeClr>
              </a:solidFill>
              <a:latin typeface="Matura MT Script Capitals" pitchFamily="66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786050" y="571480"/>
            <a:ext cx="1928826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  <a:latin typeface="Matura MT Script Capitals" pitchFamily="66" charset="0"/>
              </a:rPr>
              <a:t>Francie</a:t>
            </a:r>
            <a:endParaRPr lang="cs-CZ" sz="2800" dirty="0">
              <a:solidFill>
                <a:schemeClr val="accent6">
                  <a:lumMod val="75000"/>
                </a:schemeClr>
              </a:solidFill>
              <a:latin typeface="Matura MT Script Capitals" pitchFamily="66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786314" y="571480"/>
            <a:ext cx="1928826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  <a:latin typeface="Matura MT Script Capitals" pitchFamily="66" charset="0"/>
              </a:rPr>
              <a:t>Rusko</a:t>
            </a:r>
            <a:endParaRPr lang="cs-CZ" sz="2800" dirty="0">
              <a:solidFill>
                <a:schemeClr val="accent6">
                  <a:lumMod val="75000"/>
                </a:schemeClr>
              </a:solidFill>
              <a:latin typeface="Matura MT Script Capitals" pitchFamily="66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6786578" y="571480"/>
            <a:ext cx="1928826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>
                <a:solidFill>
                  <a:schemeClr val="accent6">
                    <a:lumMod val="75000"/>
                  </a:schemeClr>
                </a:solidFill>
                <a:latin typeface="Matura MT Script Capitals" pitchFamily="66" charset="0"/>
              </a:rPr>
              <a:t>Rakouská monarchie</a:t>
            </a:r>
            <a:endParaRPr lang="cs-CZ" sz="1600" dirty="0">
              <a:solidFill>
                <a:schemeClr val="accent6">
                  <a:lumMod val="75000"/>
                </a:schemeClr>
              </a:solidFill>
              <a:latin typeface="Matura MT Script Capitals" pitchFamily="66" charset="0"/>
            </a:endParaRPr>
          </a:p>
        </p:txBody>
      </p:sp>
      <p:sp>
        <p:nvSpPr>
          <p:cNvPr id="16" name="TextovéPole 15">
            <a:hlinkClick r:id="rId5" action="ppaction://hlinksldjump"/>
          </p:cNvPr>
          <p:cNvSpPr txBox="1"/>
          <p:nvPr/>
        </p:nvSpPr>
        <p:spPr>
          <a:xfrm>
            <a:off x="2786050" y="1714488"/>
            <a:ext cx="1928826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  <a:latin typeface="Matura MT Script Capitals" pitchFamily="66" charset="0"/>
              </a:rPr>
              <a:t>2000</a:t>
            </a:r>
            <a:endParaRPr lang="cs-CZ" sz="2800" dirty="0">
              <a:solidFill>
                <a:schemeClr val="accent6">
                  <a:lumMod val="75000"/>
                </a:schemeClr>
              </a:solidFill>
              <a:latin typeface="Matura MT Script Capitals" pitchFamily="66" charset="0"/>
            </a:endParaRPr>
          </a:p>
        </p:txBody>
      </p:sp>
      <p:sp>
        <p:nvSpPr>
          <p:cNvPr id="18" name="TextovéPole 17">
            <a:hlinkClick r:id="rId6" action="ppaction://hlinksldjump"/>
          </p:cNvPr>
          <p:cNvSpPr txBox="1"/>
          <p:nvPr/>
        </p:nvSpPr>
        <p:spPr>
          <a:xfrm>
            <a:off x="4786314" y="1142984"/>
            <a:ext cx="1928826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  <a:latin typeface="Matura MT Script Capitals" pitchFamily="66" charset="0"/>
              </a:rPr>
              <a:t>1000</a:t>
            </a:r>
            <a:endParaRPr lang="cs-CZ" sz="2800" dirty="0">
              <a:solidFill>
                <a:schemeClr val="accent6">
                  <a:lumMod val="75000"/>
                </a:schemeClr>
              </a:solidFill>
              <a:latin typeface="Matura MT Script Capitals" pitchFamily="66" charset="0"/>
            </a:endParaRPr>
          </a:p>
        </p:txBody>
      </p:sp>
      <p:sp>
        <p:nvSpPr>
          <p:cNvPr id="19" name="TextovéPole 18">
            <a:hlinkClick r:id="rId7" action="ppaction://hlinksldjump"/>
          </p:cNvPr>
          <p:cNvSpPr txBox="1"/>
          <p:nvPr/>
        </p:nvSpPr>
        <p:spPr>
          <a:xfrm>
            <a:off x="6786578" y="1142984"/>
            <a:ext cx="1928826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  <a:latin typeface="Matura MT Script Capitals" pitchFamily="66" charset="0"/>
              </a:rPr>
              <a:t>1000</a:t>
            </a:r>
            <a:endParaRPr lang="cs-CZ" sz="2800" dirty="0">
              <a:solidFill>
                <a:schemeClr val="accent6">
                  <a:lumMod val="75000"/>
                </a:schemeClr>
              </a:solidFill>
              <a:latin typeface="Matura MT Script Capitals" pitchFamily="66" charset="0"/>
            </a:endParaRPr>
          </a:p>
        </p:txBody>
      </p:sp>
      <p:sp>
        <p:nvSpPr>
          <p:cNvPr id="20" name="TextovéPole 19">
            <a:hlinkClick r:id="rId8" action="ppaction://hlinksldjump"/>
          </p:cNvPr>
          <p:cNvSpPr txBox="1"/>
          <p:nvPr/>
        </p:nvSpPr>
        <p:spPr>
          <a:xfrm>
            <a:off x="2786050" y="2857496"/>
            <a:ext cx="1928826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  <a:latin typeface="Matura MT Script Capitals" pitchFamily="66" charset="0"/>
              </a:rPr>
              <a:t>4000</a:t>
            </a:r>
            <a:endParaRPr lang="cs-CZ" sz="2800" dirty="0">
              <a:solidFill>
                <a:schemeClr val="accent6">
                  <a:lumMod val="75000"/>
                </a:schemeClr>
              </a:solidFill>
              <a:latin typeface="Matura MT Script Capitals" pitchFamily="66" charset="0"/>
            </a:endParaRPr>
          </a:p>
        </p:txBody>
      </p:sp>
      <p:sp>
        <p:nvSpPr>
          <p:cNvPr id="21" name="TextovéPole 20">
            <a:hlinkClick r:id="rId9" action="ppaction://hlinksldjump"/>
          </p:cNvPr>
          <p:cNvSpPr txBox="1"/>
          <p:nvPr/>
        </p:nvSpPr>
        <p:spPr>
          <a:xfrm>
            <a:off x="6786578" y="2285992"/>
            <a:ext cx="1928826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  <a:latin typeface="Matura MT Script Capitals" pitchFamily="66" charset="0"/>
              </a:rPr>
              <a:t>3000</a:t>
            </a:r>
            <a:endParaRPr lang="cs-CZ" sz="2800" dirty="0">
              <a:solidFill>
                <a:schemeClr val="accent6">
                  <a:lumMod val="75000"/>
                </a:schemeClr>
              </a:solidFill>
              <a:latin typeface="Matura MT Script Capitals" pitchFamily="66" charset="0"/>
            </a:endParaRPr>
          </a:p>
        </p:txBody>
      </p:sp>
      <p:sp>
        <p:nvSpPr>
          <p:cNvPr id="22" name="TextovéPole 21">
            <a:hlinkClick r:id="rId10" action="ppaction://hlinksldjump"/>
          </p:cNvPr>
          <p:cNvSpPr txBox="1"/>
          <p:nvPr/>
        </p:nvSpPr>
        <p:spPr>
          <a:xfrm>
            <a:off x="4786314" y="2285992"/>
            <a:ext cx="1928826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  <a:latin typeface="Matura MT Script Capitals" pitchFamily="66" charset="0"/>
              </a:rPr>
              <a:t>3000</a:t>
            </a:r>
            <a:endParaRPr lang="cs-CZ" sz="2800" dirty="0">
              <a:solidFill>
                <a:schemeClr val="accent6">
                  <a:lumMod val="75000"/>
                </a:schemeClr>
              </a:solidFill>
              <a:latin typeface="Matura MT Script Capitals" pitchFamily="66" charset="0"/>
            </a:endParaRPr>
          </a:p>
        </p:txBody>
      </p:sp>
      <p:sp>
        <p:nvSpPr>
          <p:cNvPr id="23" name="TextovéPole 22">
            <a:hlinkClick r:id="rId11" action="ppaction://hlinksldjump"/>
          </p:cNvPr>
          <p:cNvSpPr txBox="1"/>
          <p:nvPr/>
        </p:nvSpPr>
        <p:spPr>
          <a:xfrm>
            <a:off x="2786050" y="2285992"/>
            <a:ext cx="1928826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  <a:latin typeface="Matura MT Script Capitals" pitchFamily="66" charset="0"/>
              </a:rPr>
              <a:t>3000</a:t>
            </a:r>
            <a:endParaRPr lang="cs-CZ" sz="2800" dirty="0">
              <a:solidFill>
                <a:schemeClr val="accent6">
                  <a:lumMod val="75000"/>
                </a:schemeClr>
              </a:solidFill>
              <a:latin typeface="Matura MT Script Capitals" pitchFamily="66" charset="0"/>
            </a:endParaRPr>
          </a:p>
        </p:txBody>
      </p:sp>
      <p:sp>
        <p:nvSpPr>
          <p:cNvPr id="24" name="TextovéPole 23">
            <a:hlinkClick r:id="rId12" action="ppaction://hlinksldjump"/>
          </p:cNvPr>
          <p:cNvSpPr txBox="1"/>
          <p:nvPr/>
        </p:nvSpPr>
        <p:spPr>
          <a:xfrm>
            <a:off x="6786578" y="1714488"/>
            <a:ext cx="1928826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  <a:latin typeface="Matura MT Script Capitals" pitchFamily="66" charset="0"/>
              </a:rPr>
              <a:t>2000</a:t>
            </a:r>
            <a:endParaRPr lang="cs-CZ" sz="2800" dirty="0">
              <a:solidFill>
                <a:schemeClr val="accent6">
                  <a:lumMod val="75000"/>
                </a:schemeClr>
              </a:solidFill>
              <a:latin typeface="Matura MT Script Capitals" pitchFamily="66" charset="0"/>
            </a:endParaRPr>
          </a:p>
        </p:txBody>
      </p:sp>
      <p:sp>
        <p:nvSpPr>
          <p:cNvPr id="25" name="TextovéPole 24">
            <a:hlinkClick r:id="rId13" action="ppaction://hlinksldjump"/>
          </p:cNvPr>
          <p:cNvSpPr txBox="1"/>
          <p:nvPr/>
        </p:nvSpPr>
        <p:spPr>
          <a:xfrm>
            <a:off x="4786314" y="1714488"/>
            <a:ext cx="1928826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  <a:latin typeface="Matura MT Script Capitals" pitchFamily="66" charset="0"/>
              </a:rPr>
              <a:t>2000</a:t>
            </a:r>
            <a:endParaRPr lang="cs-CZ" sz="2800" dirty="0">
              <a:solidFill>
                <a:schemeClr val="accent6">
                  <a:lumMod val="75000"/>
                </a:schemeClr>
              </a:solidFill>
              <a:latin typeface="Matura MT Script Capitals" pitchFamily="66" charset="0"/>
            </a:endParaRPr>
          </a:p>
        </p:txBody>
      </p:sp>
      <p:sp>
        <p:nvSpPr>
          <p:cNvPr id="26" name="TextovéPole 25">
            <a:hlinkClick r:id="rId14" action="ppaction://hlinksldjump"/>
          </p:cNvPr>
          <p:cNvSpPr txBox="1"/>
          <p:nvPr/>
        </p:nvSpPr>
        <p:spPr>
          <a:xfrm>
            <a:off x="2786050" y="3429000"/>
            <a:ext cx="1928826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  <a:latin typeface="Matura MT Script Capitals" pitchFamily="66" charset="0"/>
              </a:rPr>
              <a:t>5000</a:t>
            </a:r>
            <a:endParaRPr lang="cs-CZ" sz="2800" dirty="0">
              <a:solidFill>
                <a:schemeClr val="accent6">
                  <a:lumMod val="75000"/>
                </a:schemeClr>
              </a:solidFill>
              <a:latin typeface="Matura MT Script Capitals" pitchFamily="66" charset="0"/>
            </a:endParaRPr>
          </a:p>
        </p:txBody>
      </p:sp>
      <p:sp>
        <p:nvSpPr>
          <p:cNvPr id="27" name="TextovéPole 26">
            <a:hlinkClick r:id="rId15" action="ppaction://hlinksldjump"/>
          </p:cNvPr>
          <p:cNvSpPr txBox="1"/>
          <p:nvPr/>
        </p:nvSpPr>
        <p:spPr>
          <a:xfrm>
            <a:off x="6786578" y="2857496"/>
            <a:ext cx="1928826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  <a:latin typeface="Matura MT Script Capitals" pitchFamily="66" charset="0"/>
              </a:rPr>
              <a:t>4000</a:t>
            </a:r>
            <a:endParaRPr lang="cs-CZ" sz="2800" dirty="0">
              <a:solidFill>
                <a:schemeClr val="accent6">
                  <a:lumMod val="75000"/>
                </a:schemeClr>
              </a:solidFill>
              <a:latin typeface="Matura MT Script Capitals" pitchFamily="66" charset="0"/>
            </a:endParaRPr>
          </a:p>
        </p:txBody>
      </p:sp>
      <p:sp>
        <p:nvSpPr>
          <p:cNvPr id="28" name="TextovéPole 27">
            <a:hlinkClick r:id="rId16" action="ppaction://hlinksldjump"/>
          </p:cNvPr>
          <p:cNvSpPr txBox="1"/>
          <p:nvPr/>
        </p:nvSpPr>
        <p:spPr>
          <a:xfrm>
            <a:off x="4786314" y="2857496"/>
            <a:ext cx="1928826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  <a:latin typeface="Matura MT Script Capitals" pitchFamily="66" charset="0"/>
              </a:rPr>
              <a:t>4000</a:t>
            </a:r>
            <a:endParaRPr lang="cs-CZ" sz="2800" dirty="0">
              <a:solidFill>
                <a:schemeClr val="accent6">
                  <a:lumMod val="75000"/>
                </a:schemeClr>
              </a:solidFill>
              <a:latin typeface="Matura MT Script Capitals" pitchFamily="66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6786578" y="3429000"/>
            <a:ext cx="1928826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  <a:latin typeface="Matura MT Script Capitals" pitchFamily="66" charset="0"/>
              </a:rPr>
              <a:t>5000</a:t>
            </a:r>
            <a:endParaRPr lang="cs-CZ" sz="2800" dirty="0">
              <a:solidFill>
                <a:schemeClr val="accent6">
                  <a:lumMod val="75000"/>
                </a:schemeClr>
              </a:solidFill>
              <a:latin typeface="Matura MT Script Capitals" pitchFamily="66" charset="0"/>
            </a:endParaRPr>
          </a:p>
        </p:txBody>
      </p:sp>
      <p:sp>
        <p:nvSpPr>
          <p:cNvPr id="30" name="TextovéPole 29">
            <a:hlinkClick r:id="rId17" action="ppaction://hlinksldjump"/>
          </p:cNvPr>
          <p:cNvSpPr txBox="1"/>
          <p:nvPr/>
        </p:nvSpPr>
        <p:spPr>
          <a:xfrm>
            <a:off x="4786314" y="3429000"/>
            <a:ext cx="1928826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  <a:latin typeface="Matura MT Script Capitals" pitchFamily="66" charset="0"/>
              </a:rPr>
              <a:t>5000</a:t>
            </a:r>
            <a:endParaRPr lang="cs-CZ" sz="2800" dirty="0">
              <a:solidFill>
                <a:schemeClr val="accent6">
                  <a:lumMod val="75000"/>
                </a:schemeClr>
              </a:solidFill>
              <a:latin typeface="Matura MT Script Capitals" pitchFamily="66" charset="0"/>
            </a:endParaRPr>
          </a:p>
        </p:txBody>
      </p:sp>
      <p:sp>
        <p:nvSpPr>
          <p:cNvPr id="31" name="TextovéPole 30">
            <a:hlinkClick r:id="rId18" action="ppaction://hlinksldjump"/>
          </p:cNvPr>
          <p:cNvSpPr txBox="1"/>
          <p:nvPr/>
        </p:nvSpPr>
        <p:spPr>
          <a:xfrm>
            <a:off x="2786050" y="1142984"/>
            <a:ext cx="1928826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  <a:latin typeface="Matura MT Script Capitals" pitchFamily="66" charset="0"/>
              </a:rPr>
              <a:t>1000</a:t>
            </a:r>
            <a:endParaRPr lang="cs-CZ" sz="2800" dirty="0">
              <a:solidFill>
                <a:schemeClr val="accent6">
                  <a:lumMod val="75000"/>
                </a:schemeClr>
              </a:solidFill>
              <a:latin typeface="Matura MT Script Capitals" pitchFamily="66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dirty="0" smtClean="0"/>
              <a:t>S Ludvíkem XIV. Je spojována hospodářská politika. Jak se jmenuje</a:t>
            </a:r>
            <a:endParaRPr lang="cs-CZ" sz="2400" dirty="0"/>
          </a:p>
        </p:txBody>
      </p:sp>
      <p:sp>
        <p:nvSpPr>
          <p:cNvPr id="3" name="TextovéPole 2">
            <a:hlinkClick r:id="rId2" action="ppaction://hlinksldjump"/>
          </p:cNvPr>
          <p:cNvSpPr txBox="1"/>
          <p:nvPr/>
        </p:nvSpPr>
        <p:spPr>
          <a:xfrm>
            <a:off x="642910" y="2071678"/>
            <a:ext cx="2714644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A) Ozim </a:t>
            </a:r>
            <a:endParaRPr lang="cs-CZ" dirty="0"/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642910" y="2928934"/>
            <a:ext cx="2714644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B) Pesimismus</a:t>
            </a:r>
            <a:endParaRPr lang="cs-CZ" dirty="0"/>
          </a:p>
        </p:txBody>
      </p:sp>
      <p:sp>
        <p:nvSpPr>
          <p:cNvPr id="5" name="TextovéPole 4">
            <a:hlinkClick r:id="rId3" action="ppaction://hlinksldjump"/>
          </p:cNvPr>
          <p:cNvSpPr txBox="1"/>
          <p:nvPr/>
        </p:nvSpPr>
        <p:spPr>
          <a:xfrm>
            <a:off x="642910" y="3786190"/>
            <a:ext cx="2714644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C) Merkantilismus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dirty="0" smtClean="0"/>
              <a:t>V jaké etapě velké Francouzské revoluce byl Ludvík XVI. Popraven. </a:t>
            </a:r>
            <a:endParaRPr lang="cs-CZ" sz="2400" dirty="0"/>
          </a:p>
        </p:txBody>
      </p:sp>
      <p:sp>
        <p:nvSpPr>
          <p:cNvPr id="3" name="TextovéPole 2">
            <a:hlinkClick r:id="rId2" action="ppaction://hlinksldjump"/>
          </p:cNvPr>
          <p:cNvSpPr txBox="1"/>
          <p:nvPr/>
        </p:nvSpPr>
        <p:spPr>
          <a:xfrm>
            <a:off x="642910" y="2071678"/>
            <a:ext cx="464347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A) PRVNÍ ETAPA</a:t>
            </a:r>
            <a:endParaRPr lang="cs-CZ" dirty="0"/>
          </a:p>
        </p:txBody>
      </p:sp>
      <p:sp>
        <p:nvSpPr>
          <p:cNvPr id="4" name="TextovéPole 3">
            <a:hlinkClick r:id="rId3" action="ppaction://hlinksldjump"/>
          </p:cNvPr>
          <p:cNvSpPr txBox="1"/>
          <p:nvPr/>
        </p:nvSpPr>
        <p:spPr>
          <a:xfrm>
            <a:off x="642910" y="3071810"/>
            <a:ext cx="464347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B) DRUHÁ ETAPA</a:t>
            </a:r>
            <a:endParaRPr lang="cs-CZ" dirty="0"/>
          </a:p>
        </p:txBody>
      </p:sp>
      <p:sp>
        <p:nvSpPr>
          <p:cNvPr id="5" name="TextovéPole 4">
            <a:hlinkClick r:id="rId2" action="ppaction://hlinksldjump"/>
          </p:cNvPr>
          <p:cNvSpPr txBox="1"/>
          <p:nvPr/>
        </p:nvSpPr>
        <p:spPr>
          <a:xfrm>
            <a:off x="642910" y="4143380"/>
            <a:ext cx="464347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C) TŘETÍ ETAPA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dirty="0" smtClean="0"/>
              <a:t>Kolik měla Alžběta I. dcer</a:t>
            </a:r>
            <a:endParaRPr lang="cs-CZ" sz="2400" dirty="0"/>
          </a:p>
        </p:txBody>
      </p:sp>
      <p:sp>
        <p:nvSpPr>
          <p:cNvPr id="3" name="TextovéPole 2">
            <a:hlinkClick r:id="rId2" action="ppaction://hlinksldjump"/>
          </p:cNvPr>
          <p:cNvSpPr txBox="1"/>
          <p:nvPr/>
        </p:nvSpPr>
        <p:spPr>
          <a:xfrm>
            <a:off x="857224" y="2571744"/>
            <a:ext cx="3429024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A) jednu</a:t>
            </a:r>
            <a:endParaRPr lang="cs-CZ" dirty="0"/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857224" y="3429000"/>
            <a:ext cx="3429024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B) tři</a:t>
            </a:r>
            <a:endParaRPr lang="cs-CZ" dirty="0"/>
          </a:p>
        </p:txBody>
      </p:sp>
      <p:sp>
        <p:nvSpPr>
          <p:cNvPr id="5" name="TextovéPole 4">
            <a:hlinkClick r:id="rId3" action="ppaction://hlinksldjump"/>
          </p:cNvPr>
          <p:cNvSpPr txBox="1"/>
          <p:nvPr/>
        </p:nvSpPr>
        <p:spPr>
          <a:xfrm>
            <a:off x="857224" y="4286256"/>
            <a:ext cx="3429024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C) žádnou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cs-CZ" sz="9600" dirty="0" smtClean="0"/>
              <a:t>ŠPATNĚ</a:t>
            </a:r>
            <a:endParaRPr lang="cs-CZ" sz="9600" dirty="0"/>
          </a:p>
        </p:txBody>
      </p:sp>
      <p:sp>
        <p:nvSpPr>
          <p:cNvPr id="3" name="Veselý obličej 2"/>
          <p:cNvSpPr/>
          <p:nvPr/>
        </p:nvSpPr>
        <p:spPr>
          <a:xfrm>
            <a:off x="2714612" y="2786058"/>
            <a:ext cx="3429024" cy="328614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Kříž 3"/>
          <p:cNvSpPr/>
          <p:nvPr/>
        </p:nvSpPr>
        <p:spPr>
          <a:xfrm>
            <a:off x="3357554" y="4786322"/>
            <a:ext cx="2143140" cy="1000132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hlinkClick r:id="rId2" action="ppaction://hlinksldjump"/>
          </p:cNvPr>
          <p:cNvSpPr txBox="1"/>
          <p:nvPr/>
        </p:nvSpPr>
        <p:spPr>
          <a:xfrm>
            <a:off x="785786" y="5572140"/>
            <a:ext cx="1357322" cy="369332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ZPĚT</a:t>
            </a:r>
            <a:endParaRPr lang="cs-CZ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cs-CZ" sz="9600" dirty="0" smtClean="0"/>
              <a:t>DOBŘE</a:t>
            </a:r>
            <a:endParaRPr lang="cs-CZ" sz="9600" dirty="0"/>
          </a:p>
        </p:txBody>
      </p:sp>
      <p:sp>
        <p:nvSpPr>
          <p:cNvPr id="3" name="Veselý obličej 2"/>
          <p:cNvSpPr/>
          <p:nvPr/>
        </p:nvSpPr>
        <p:spPr>
          <a:xfrm>
            <a:off x="2643174" y="2357430"/>
            <a:ext cx="3929090" cy="3857652"/>
          </a:xfrm>
          <a:prstGeom prst="smileyFac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714348" y="5786454"/>
            <a:ext cx="1571636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ZPĚT</a:t>
            </a:r>
            <a:endParaRPr lang="cs-CZ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-14290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cs-CZ" sz="2400" dirty="0" smtClean="0"/>
              <a:t>Jedna  z  nejznámějších  panovnic  Anglie  se  nazývá ?</a:t>
            </a:r>
            <a:endParaRPr lang="cs-CZ" sz="2400" dirty="0"/>
          </a:p>
        </p:txBody>
      </p:sp>
      <p:sp>
        <p:nvSpPr>
          <p:cNvPr id="3" name="TextovéPole 2">
            <a:hlinkClick r:id="rId2" action="ppaction://hlinksldjump"/>
          </p:cNvPr>
          <p:cNvSpPr txBox="1"/>
          <p:nvPr/>
        </p:nvSpPr>
        <p:spPr>
          <a:xfrm>
            <a:off x="714348" y="2000240"/>
            <a:ext cx="3857652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A) Marie  Terezie</a:t>
            </a:r>
            <a:endParaRPr lang="cs-CZ" dirty="0"/>
          </a:p>
        </p:txBody>
      </p:sp>
      <p:sp>
        <p:nvSpPr>
          <p:cNvPr id="4" name="TextovéPole 3">
            <a:hlinkClick r:id="rId3" action="ppaction://hlinksldjump"/>
          </p:cNvPr>
          <p:cNvSpPr txBox="1"/>
          <p:nvPr/>
        </p:nvSpPr>
        <p:spPr>
          <a:xfrm>
            <a:off x="714348" y="2857496"/>
            <a:ext cx="3857652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B) Alžběta I.</a:t>
            </a:r>
            <a:endParaRPr lang="cs-CZ" dirty="0"/>
          </a:p>
        </p:txBody>
      </p:sp>
      <p:sp>
        <p:nvSpPr>
          <p:cNvPr id="5" name="TextovéPole 4">
            <a:hlinkClick r:id="rId2" action="ppaction://hlinksldjump"/>
          </p:cNvPr>
          <p:cNvSpPr txBox="1"/>
          <p:nvPr/>
        </p:nvSpPr>
        <p:spPr>
          <a:xfrm>
            <a:off x="714348" y="3714752"/>
            <a:ext cx="3857652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C) Kleopatra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dirty="0" smtClean="0"/>
              <a:t>Jak se jmenoval francouzský panovník který bojoval ve válce o dědictví španělské </a:t>
            </a:r>
            <a:endParaRPr lang="cs-CZ" sz="2400" dirty="0"/>
          </a:p>
        </p:txBody>
      </p:sp>
      <p:sp>
        <p:nvSpPr>
          <p:cNvPr id="3" name="TextovéPole 2">
            <a:hlinkClick r:id="rId2" action="ppaction://hlinksldjump"/>
          </p:cNvPr>
          <p:cNvSpPr txBox="1"/>
          <p:nvPr/>
        </p:nvSpPr>
        <p:spPr>
          <a:xfrm>
            <a:off x="928662" y="1928802"/>
            <a:ext cx="4214842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A) Josef  II. </a:t>
            </a:r>
            <a:endParaRPr lang="cs-CZ" dirty="0"/>
          </a:p>
        </p:txBody>
      </p:sp>
      <p:sp>
        <p:nvSpPr>
          <p:cNvPr id="4" name="TextovéPole 3">
            <a:hlinkClick r:id="rId3" action="ppaction://hlinksldjump"/>
          </p:cNvPr>
          <p:cNvSpPr txBox="1"/>
          <p:nvPr/>
        </p:nvSpPr>
        <p:spPr>
          <a:xfrm>
            <a:off x="928662" y="2786058"/>
            <a:ext cx="4214842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B)  Ludvík  XIV.</a:t>
            </a:r>
            <a:endParaRPr lang="cs-CZ" dirty="0"/>
          </a:p>
        </p:txBody>
      </p:sp>
      <p:sp>
        <p:nvSpPr>
          <p:cNvPr id="5" name="TextovéPole 4">
            <a:hlinkClick r:id="rId2" action="ppaction://hlinksldjump"/>
          </p:cNvPr>
          <p:cNvSpPr txBox="1"/>
          <p:nvPr/>
        </p:nvSpPr>
        <p:spPr>
          <a:xfrm>
            <a:off x="928662" y="3643314"/>
            <a:ext cx="4214842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C)  Petr I. veliký</a:t>
            </a:r>
            <a:endParaRPr lang="cs-CZ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smtClean="0"/>
              <a:t>Jak  se  jmenoval  panovník  který  zakázal  nosit  v  Rusku  tradiční   plnovous </a:t>
            </a:r>
            <a:endParaRPr lang="cs-CZ" sz="2400" dirty="0"/>
          </a:p>
        </p:txBody>
      </p:sp>
      <p:sp>
        <p:nvSpPr>
          <p:cNvPr id="3" name="TextovéPole 2">
            <a:hlinkClick r:id="rId2" action="ppaction://hlinksldjump"/>
          </p:cNvPr>
          <p:cNvSpPr txBox="1"/>
          <p:nvPr/>
        </p:nvSpPr>
        <p:spPr>
          <a:xfrm>
            <a:off x="571472" y="2143116"/>
            <a:ext cx="3786214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A) </a:t>
            </a:r>
            <a:r>
              <a:rPr lang="cs-CZ" dirty="0" err="1" smtClean="0"/>
              <a:t>Rurik</a:t>
            </a:r>
            <a:endParaRPr lang="cs-CZ" dirty="0"/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571472" y="2928934"/>
            <a:ext cx="3786214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B) Petr III. </a:t>
            </a:r>
            <a:endParaRPr lang="cs-CZ" dirty="0"/>
          </a:p>
        </p:txBody>
      </p:sp>
      <p:sp>
        <p:nvSpPr>
          <p:cNvPr id="5" name="TextovéPole 4">
            <a:hlinkClick r:id="rId3" action="ppaction://hlinksldjump"/>
          </p:cNvPr>
          <p:cNvSpPr txBox="1"/>
          <p:nvPr/>
        </p:nvSpPr>
        <p:spPr>
          <a:xfrm>
            <a:off x="571472" y="3714752"/>
            <a:ext cx="3786214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C) Petr I. veliký</a:t>
            </a:r>
            <a:endParaRPr lang="cs-CZ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dirty="0" smtClean="0"/>
              <a:t>Jak se jmenoval panovník který vládl v letech 1780 – 1790 v Rakouské monarchii</a:t>
            </a:r>
            <a:endParaRPr lang="cs-CZ" sz="2400" dirty="0"/>
          </a:p>
        </p:txBody>
      </p:sp>
      <p:sp>
        <p:nvSpPr>
          <p:cNvPr id="3" name="TextovéPole 2">
            <a:hlinkClick r:id="rId2" action="ppaction://hlinksldjump"/>
          </p:cNvPr>
          <p:cNvSpPr txBox="1"/>
          <p:nvPr/>
        </p:nvSpPr>
        <p:spPr>
          <a:xfrm>
            <a:off x="571472" y="1857364"/>
            <a:ext cx="4429156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A) Sámo</a:t>
            </a:r>
            <a:endParaRPr lang="cs-CZ" dirty="0"/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571472" y="2714620"/>
            <a:ext cx="4429156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B) Rudolf II.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71472" y="3571876"/>
            <a:ext cx="4429156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C) Josef II.</a:t>
            </a:r>
            <a:endParaRPr lang="cs-CZ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dirty="0" smtClean="0"/>
              <a:t>Otec  Alžběty I. byl  významný král  Jindřich  VIII. Z  jakého  rodu  tedy  pochází  Alžběta  i  její  otec .</a:t>
            </a:r>
            <a:endParaRPr lang="cs-CZ" sz="2400" dirty="0"/>
          </a:p>
        </p:txBody>
      </p:sp>
      <p:sp>
        <p:nvSpPr>
          <p:cNvPr id="3" name="TextovéPole 2">
            <a:hlinkClick r:id="rId2" action="ppaction://hlinksldjump"/>
          </p:cNvPr>
          <p:cNvSpPr txBox="1"/>
          <p:nvPr/>
        </p:nvSpPr>
        <p:spPr>
          <a:xfrm>
            <a:off x="642910" y="2071678"/>
            <a:ext cx="4143404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A) Stuartovci</a:t>
            </a:r>
            <a:endParaRPr lang="cs-CZ" dirty="0"/>
          </a:p>
        </p:txBody>
      </p:sp>
      <p:sp>
        <p:nvSpPr>
          <p:cNvPr id="4" name="TextovéPole 3">
            <a:hlinkClick r:id="rId2" action="ppaction://hlinksldjump"/>
          </p:cNvPr>
          <p:cNvSpPr txBox="1"/>
          <p:nvPr/>
        </p:nvSpPr>
        <p:spPr>
          <a:xfrm>
            <a:off x="642910" y="3000372"/>
            <a:ext cx="4143404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B) Bourbonové</a:t>
            </a:r>
            <a:endParaRPr lang="cs-CZ" dirty="0"/>
          </a:p>
        </p:txBody>
      </p:sp>
      <p:sp>
        <p:nvSpPr>
          <p:cNvPr id="5" name="TextovéPole 4">
            <a:hlinkClick r:id="rId3" action="ppaction://hlinksldjump"/>
          </p:cNvPr>
          <p:cNvSpPr txBox="1"/>
          <p:nvPr/>
        </p:nvSpPr>
        <p:spPr>
          <a:xfrm>
            <a:off x="642910" y="3929066"/>
            <a:ext cx="4143404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C) Tudorovci</a:t>
            </a:r>
            <a:endParaRPr lang="cs-CZ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170</TotalTime>
  <Words>494</Words>
  <Application>Microsoft Office PowerPoint</Application>
  <PresentationFormat>Předvádění na obrazovce (4:3)</PresentationFormat>
  <Paragraphs>105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Papír</vt:lpstr>
      <vt:lpstr>RISKUJ</vt:lpstr>
      <vt:lpstr>Snímek 2</vt:lpstr>
      <vt:lpstr>ŠPATNĚ</vt:lpstr>
      <vt:lpstr>DOBŘE</vt:lpstr>
      <vt:lpstr>Jedna  z  nejznámějších  panovnic  Anglie  se  nazývá ?</vt:lpstr>
      <vt:lpstr>Jak se jmenoval francouzský panovník který bojoval ve válce o dědictví španělské </vt:lpstr>
      <vt:lpstr>Jak  se  jmenoval  panovník  který  zakázal  nosit  v  Rusku  tradiční   plnovous </vt:lpstr>
      <vt:lpstr>Jak se jmenoval panovník který vládl v letech 1780 – 1790 v Rakouské monarchii</vt:lpstr>
      <vt:lpstr>Otec  Alžběty I. byl  významný král  Jindřich  VIII. Z  jakého  rodu  tedy  pochází  Alžběta  i  její  otec .</vt:lpstr>
      <vt:lpstr>Ludvík XIV. měl velmi schopného ministra financí který se jmenoval …</vt:lpstr>
      <vt:lpstr>Car  Michal (první Romanovec)  uzavřel  mír  s  dvěma  státy  za  cenu  ztráty území u  Baltského  moře.  S  kterými  státy  uzavřel  car  Michal  mírovou  smlouvu   </vt:lpstr>
      <vt:lpstr>Za  vlády  Marie  Terezie  se  odehrávalo  jedno  tzv.  SELSKÉ POVSTÁNÍ. Kdo toto  povstání  vedl.</vt:lpstr>
      <vt:lpstr>Za  vlády  Marie  Terezie  se  odehrávalo  jedno  tzv.  SELSKÉ POVSTÁNÍ. Kdy toto  povstání  vedl.</vt:lpstr>
      <vt:lpstr>Marie  Terezie  zavedla  nové  papírové  peníze. Jak  se  jmenují.</vt:lpstr>
      <vt:lpstr>Marie  Terezie  zavedla  povinou  školní  docházku. V kterém roce?  </vt:lpstr>
      <vt:lpstr>Za vlády Kateřiny II. Žil jeden z největších vědců té doby. Jak se jmenoval.</vt:lpstr>
      <vt:lpstr>Kateřina II. Bojovala proti Tatarům a Turkům. Jakou část země získala.</vt:lpstr>
      <vt:lpstr>Jaká definice je pro poddané  v Rusku nejsprávnější za vlády Kateřiny II.</vt:lpstr>
      <vt:lpstr>Ludvík XV. Měl velmi známou milenku</vt:lpstr>
      <vt:lpstr>S Ludvíkem XIV. Je spojována hospodářská politika. Jak se jmenuje</vt:lpstr>
      <vt:lpstr>V jaké etapě velké Francouzské revoluce byl Ludvík XVI. Popraven. </vt:lpstr>
      <vt:lpstr>Kolik měla Alžběta I. dcer</vt:lpstr>
      <vt:lpstr>Snímek 23</vt:lpstr>
      <vt:lpstr>Snímek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RISKUJ</dc:title>
  <dc:creator>student</dc:creator>
  <cp:lastModifiedBy>student</cp:lastModifiedBy>
  <cp:revision>19</cp:revision>
  <dcterms:created xsi:type="dcterms:W3CDTF">2011-01-18T12:48:16Z</dcterms:created>
  <dcterms:modified xsi:type="dcterms:W3CDTF">2011-02-01T13:52:03Z</dcterms:modified>
</cp:coreProperties>
</file>